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8" r:id="rId3"/>
    <p:sldId id="260" r:id="rId4"/>
    <p:sldId id="261" r:id="rId5"/>
    <p:sldId id="263" r:id="rId6"/>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2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8" autoAdjust="0"/>
    <p:restoredTop sz="94660"/>
  </p:normalViewPr>
  <p:slideViewPr>
    <p:cSldViewPr snapToGrid="0">
      <p:cViewPr varScale="1">
        <p:scale>
          <a:sx n="116" d="100"/>
          <a:sy n="116" d="100"/>
        </p:scale>
        <p:origin x="380"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01695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67221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48A87A34-81AB-432B-8DAE-1953F412C126}" type="datetimeFigureOut">
              <a:rPr lang="en-US" smtClean="0"/>
              <a:t>6/24/2021</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69769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6/24/2021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321257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92397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48A87A34-81AB-432B-8DAE-1953F412C126}" type="datetimeFigureOut">
              <a:rPr lang="en-US" smtClean="0"/>
              <a:t>6/24/2021</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55888251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64597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29468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84572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29502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04073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84854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48A87A34-81AB-432B-8DAE-1953F412C126}" type="datetimeFigureOut">
              <a:rPr lang="en-US" smtClean="0"/>
              <a:pPr/>
              <a:t>6/24/2021</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05528481"/>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1023695"/>
            <a:ext cx="8689976" cy="2509213"/>
          </a:xfrm>
        </p:spPr>
        <p:txBody>
          <a:bodyPr>
            <a:normAutofit fontScale="90000"/>
          </a:bodyPr>
          <a:lstStyle/>
          <a:p>
            <a:r>
              <a:rPr lang="en-US" b="1" dirty="0">
                <a:solidFill>
                  <a:srgbClr val="002060"/>
                </a:solidFill>
                <a:latin typeface="Lucida Sans" panose="020B0602030504090204" pitchFamily="34" charset="0"/>
              </a:rPr>
              <a:t>Evesham Twp. Shares</a:t>
            </a:r>
            <a:br>
              <a:rPr lang="en-US" b="1" dirty="0">
                <a:solidFill>
                  <a:srgbClr val="002060"/>
                </a:solidFill>
                <a:latin typeface="Lucida Sans" panose="020B0602030504090204" pitchFamily="34" charset="0"/>
              </a:rPr>
            </a:br>
            <a:r>
              <a:rPr lang="en-US" dirty="0">
                <a:solidFill>
                  <a:srgbClr val="002060"/>
                </a:solidFill>
              </a:rPr>
              <a:t/>
            </a:r>
            <a:br>
              <a:rPr lang="en-US" dirty="0">
                <a:solidFill>
                  <a:srgbClr val="002060"/>
                </a:solidFill>
              </a:rPr>
            </a:br>
            <a:r>
              <a:rPr lang="en-US" dirty="0">
                <a:solidFill>
                  <a:srgbClr val="002060"/>
                </a:solidFill>
                <a:latin typeface="Lucida Calligraphy" panose="03010101010101010101" pitchFamily="66" charset="0"/>
              </a:rPr>
              <a:t>Webinar Series   </a:t>
            </a:r>
            <a:r>
              <a:rPr lang="en-US" dirty="0" smtClean="0">
                <a:solidFill>
                  <a:srgbClr val="002060"/>
                </a:solidFill>
                <a:latin typeface="Lucida Calligraphy" panose="03010101010101010101" pitchFamily="66" charset="0"/>
              </a:rPr>
              <a:t>#6</a:t>
            </a:r>
            <a:endParaRPr lang="en-US" dirty="0">
              <a:solidFill>
                <a:srgbClr val="002060"/>
              </a:solidFill>
            </a:endParaRPr>
          </a:p>
        </p:txBody>
      </p:sp>
      <p:sp>
        <p:nvSpPr>
          <p:cNvPr id="3" name="Subtitle 2"/>
          <p:cNvSpPr>
            <a:spLocks noGrp="1"/>
          </p:cNvSpPr>
          <p:nvPr>
            <p:ph type="subTitle" idx="1"/>
          </p:nvPr>
        </p:nvSpPr>
        <p:spPr>
          <a:xfrm>
            <a:off x="1751012" y="4064000"/>
            <a:ext cx="8689976" cy="1371599"/>
          </a:xfrm>
        </p:spPr>
        <p:txBody>
          <a:bodyPr/>
          <a:lstStyle/>
          <a:p>
            <a:pPr lvl="0" defTabSz="457200">
              <a:lnSpc>
                <a:spcPct val="100000"/>
              </a:lnSpc>
              <a:spcBef>
                <a:spcPts val="0"/>
              </a:spcBef>
              <a:buClrTx/>
            </a:pPr>
            <a:r>
              <a:rPr lang="en-US" sz="3200" cap="none" dirty="0">
                <a:latin typeface="Lucida Calligraphy" panose="03010101010101010101" pitchFamily="66" charset="0"/>
              </a:rPr>
              <a:t>What Every </a:t>
            </a:r>
            <a:r>
              <a:rPr lang="en-US" sz="3200" cap="none" dirty="0" smtClean="0">
                <a:latin typeface="Lucida Calligraphy" panose="03010101010101010101" pitchFamily="66" charset="0"/>
              </a:rPr>
              <a:t>Business </a:t>
            </a:r>
            <a:r>
              <a:rPr lang="en-US" sz="3200" cap="none" dirty="0">
                <a:latin typeface="Lucida Calligraphy" panose="03010101010101010101" pitchFamily="66" charset="0"/>
              </a:rPr>
              <a:t>Owner in </a:t>
            </a:r>
          </a:p>
          <a:p>
            <a:pPr lvl="0" defTabSz="457200">
              <a:lnSpc>
                <a:spcPct val="100000"/>
              </a:lnSpc>
              <a:spcBef>
                <a:spcPts val="0"/>
              </a:spcBef>
              <a:buClrTx/>
            </a:pPr>
            <a:r>
              <a:rPr lang="en-US" sz="3200" cap="none" dirty="0">
                <a:latin typeface="Lucida Calligraphy" panose="03010101010101010101" pitchFamily="66" charset="0"/>
              </a:rPr>
              <a:t>Evesham Twp. Should Know</a:t>
            </a:r>
          </a:p>
          <a:p>
            <a:pPr lvl="0" defTabSz="457200">
              <a:lnSpc>
                <a:spcPct val="100000"/>
              </a:lnSpc>
              <a:spcBef>
                <a:spcPts val="0"/>
              </a:spcBef>
              <a:buClrTx/>
            </a:pPr>
            <a:endParaRPr lang="en-US" sz="2400" cap="none" dirty="0">
              <a:latin typeface="Lucida Calligraphy" panose="03010101010101010101" pitchFamily="66" charset="0"/>
            </a:endParaRPr>
          </a:p>
        </p:txBody>
      </p:sp>
      <p:sp>
        <p:nvSpPr>
          <p:cNvPr id="4" name="TextBox 3"/>
          <p:cNvSpPr txBox="1"/>
          <p:nvPr/>
        </p:nvSpPr>
        <p:spPr>
          <a:xfrm>
            <a:off x="10440988" y="6302346"/>
            <a:ext cx="1751012" cy="400110"/>
          </a:xfrm>
          <a:prstGeom prst="rect">
            <a:avLst/>
          </a:prstGeom>
          <a:noFill/>
        </p:spPr>
        <p:txBody>
          <a:bodyPr wrap="square" rtlCol="0">
            <a:spAutoFit/>
          </a:bodyPr>
          <a:lstStyle/>
          <a:p>
            <a:r>
              <a:rPr lang="en-US" sz="2000" b="1" dirty="0" smtClean="0">
                <a:latin typeface="Informal Roman" panose="030604020304060B0204" pitchFamily="66" charset="0"/>
              </a:rPr>
              <a:t>June 24, 2021</a:t>
            </a:r>
            <a:endParaRPr lang="en-US" sz="2000" b="1" dirty="0">
              <a:latin typeface="Informal Roman" panose="030604020304060B0204" pitchFamily="66" charset="0"/>
            </a:endParaRPr>
          </a:p>
        </p:txBody>
      </p:sp>
    </p:spTree>
    <p:extLst>
      <p:ext uri="{BB962C8B-B14F-4D97-AF65-F5344CB8AC3E}">
        <p14:creationId xmlns:p14="http://schemas.microsoft.com/office/powerpoint/2010/main" val="2401573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u="sng" dirty="0" smtClean="0">
                <a:solidFill>
                  <a:srgbClr val="002060"/>
                </a:solidFill>
                <a:effectLst>
                  <a:outerShdw blurRad="38100" dist="38100" dir="2700000" algn="tl">
                    <a:srgbClr val="000000">
                      <a:alpha val="43137"/>
                    </a:srgbClr>
                  </a:outerShdw>
                </a:effectLst>
                <a:latin typeface="Lucida Handwriting" panose="03010101010101010101" pitchFamily="66" charset="0"/>
              </a:rPr>
              <a:t>AGENDA</a:t>
            </a:r>
            <a:endParaRPr lang="en-US" sz="4800" b="1" u="sng" dirty="0">
              <a:solidFill>
                <a:srgbClr val="002060"/>
              </a:solidFill>
              <a:effectLst>
                <a:outerShdw blurRad="38100" dist="38100" dir="2700000" algn="tl">
                  <a:srgbClr val="000000">
                    <a:alpha val="43137"/>
                  </a:srgbClr>
                </a:outerShdw>
              </a:effectLst>
              <a:latin typeface="Lucida Handwriting" panose="03010101010101010101" pitchFamily="66" charset="0"/>
            </a:endParaRPr>
          </a:p>
        </p:txBody>
      </p:sp>
      <p:sp>
        <p:nvSpPr>
          <p:cNvPr id="3" name="Content Placeholder 2"/>
          <p:cNvSpPr>
            <a:spLocks noGrp="1"/>
          </p:cNvSpPr>
          <p:nvPr>
            <p:ph idx="1"/>
          </p:nvPr>
        </p:nvSpPr>
        <p:spPr>
          <a:xfrm>
            <a:off x="914400" y="2214694"/>
            <a:ext cx="10363826" cy="4457700"/>
          </a:xfrm>
        </p:spPr>
        <p:txBody>
          <a:bodyPr/>
          <a:lstStyle/>
          <a:p>
            <a:pPr>
              <a:lnSpc>
                <a:spcPct val="90000"/>
              </a:lnSpc>
              <a:spcBef>
                <a:spcPts val="1200"/>
              </a:spcBef>
              <a:buClr>
                <a:srgbClr val="0070C0"/>
              </a:buClr>
            </a:pPr>
            <a:r>
              <a:rPr lang="en-US" sz="4000" cap="none" dirty="0" smtClean="0">
                <a:latin typeface="Corbel" panose="020B0503020204020204"/>
              </a:rPr>
              <a:t>Welcome</a:t>
            </a:r>
          </a:p>
          <a:p>
            <a:pPr>
              <a:lnSpc>
                <a:spcPct val="90000"/>
              </a:lnSpc>
              <a:spcBef>
                <a:spcPts val="1200"/>
              </a:spcBef>
              <a:buClr>
                <a:srgbClr val="0070C0"/>
              </a:buClr>
            </a:pPr>
            <a:r>
              <a:rPr lang="en-US" sz="4000" cap="none" dirty="0" smtClean="0">
                <a:latin typeface="Corbel" panose="020B0503020204020204"/>
              </a:rPr>
              <a:t>Purpose </a:t>
            </a:r>
            <a:r>
              <a:rPr lang="en-US" sz="4000" cap="none" dirty="0">
                <a:latin typeface="Corbel" panose="020B0503020204020204"/>
              </a:rPr>
              <a:t>of Webinars and Mission Statement</a:t>
            </a:r>
          </a:p>
          <a:p>
            <a:pPr>
              <a:lnSpc>
                <a:spcPct val="90000"/>
              </a:lnSpc>
              <a:spcBef>
                <a:spcPts val="1200"/>
              </a:spcBef>
              <a:buClr>
                <a:srgbClr val="0070C0"/>
              </a:buClr>
            </a:pPr>
            <a:r>
              <a:rPr lang="en-US" sz="4000" cap="none" dirty="0">
                <a:latin typeface="Corbel" panose="020B0503020204020204"/>
              </a:rPr>
              <a:t>Introduction of </a:t>
            </a:r>
            <a:r>
              <a:rPr lang="en-US" sz="4000" cap="none" dirty="0" smtClean="0">
                <a:latin typeface="Corbel" panose="020B0503020204020204"/>
              </a:rPr>
              <a:t>Speaker</a:t>
            </a:r>
            <a:endParaRPr lang="en-US" sz="4000" cap="none" dirty="0">
              <a:latin typeface="Corbel" panose="020B0503020204020204"/>
            </a:endParaRPr>
          </a:p>
          <a:p>
            <a:pPr>
              <a:lnSpc>
                <a:spcPct val="90000"/>
              </a:lnSpc>
              <a:spcBef>
                <a:spcPts val="1200"/>
              </a:spcBef>
              <a:buClr>
                <a:srgbClr val="0070C0"/>
              </a:buClr>
            </a:pPr>
            <a:r>
              <a:rPr lang="en-US" sz="4000" cap="none" dirty="0">
                <a:latin typeface="Corbel" panose="020B0503020204020204"/>
              </a:rPr>
              <a:t>Next Steps</a:t>
            </a:r>
          </a:p>
          <a:p>
            <a:endParaRPr lang="en-US" dirty="0"/>
          </a:p>
        </p:txBody>
      </p:sp>
    </p:spTree>
    <p:extLst>
      <p:ext uri="{BB962C8B-B14F-4D97-AF65-F5344CB8AC3E}">
        <p14:creationId xmlns:p14="http://schemas.microsoft.com/office/powerpoint/2010/main" val="3032781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cap="none" spc="-60" dirty="0">
                <a:solidFill>
                  <a:srgbClr val="002060"/>
                </a:solidFill>
                <a:latin typeface="Lucida Sans" panose="020B0602030504090204" pitchFamily="34" charset="0"/>
              </a:rPr>
              <a:t>EVESHAM TWP. SHARES</a:t>
            </a:r>
            <a:r>
              <a:rPr lang="en-US" sz="3200" b="1" cap="none" spc="-60" dirty="0">
                <a:solidFill>
                  <a:srgbClr val="002060"/>
                </a:solidFill>
                <a:latin typeface="Lucida Sans" panose="020B0602030504090204" pitchFamily="34" charset="0"/>
              </a:rPr>
              <a:t/>
            </a:r>
            <a:br>
              <a:rPr lang="en-US" sz="3200" b="1" cap="none" spc="-60" dirty="0">
                <a:solidFill>
                  <a:srgbClr val="002060"/>
                </a:solidFill>
                <a:latin typeface="Lucida Sans" panose="020B0602030504090204" pitchFamily="34" charset="0"/>
              </a:rPr>
            </a:br>
            <a:r>
              <a:rPr lang="en-US" b="1" cap="none" spc="-60" dirty="0">
                <a:solidFill>
                  <a:srgbClr val="002060"/>
                </a:solidFill>
                <a:latin typeface="Lucida Calligraphy" panose="03010101010101010101" pitchFamily="66" charset="0"/>
              </a:rPr>
              <a:t/>
            </a:r>
            <a:br>
              <a:rPr lang="en-US" b="1" cap="none" spc="-60" dirty="0">
                <a:solidFill>
                  <a:srgbClr val="002060"/>
                </a:solidFill>
                <a:latin typeface="Lucida Calligraphy" panose="03010101010101010101" pitchFamily="66" charset="0"/>
              </a:rPr>
            </a:br>
            <a:r>
              <a:rPr lang="en-US" cap="none" spc="-60" dirty="0">
                <a:solidFill>
                  <a:srgbClr val="002060"/>
                </a:solidFill>
                <a:effectLst>
                  <a:outerShdw blurRad="38100" dist="38100" dir="2700000" algn="tl">
                    <a:srgbClr val="000000">
                      <a:alpha val="43137"/>
                    </a:srgbClr>
                  </a:outerShdw>
                </a:effectLst>
                <a:latin typeface="Lucida Calligraphy" panose="03010101010101010101" pitchFamily="66" charset="0"/>
              </a:rPr>
              <a:t>Purpose &amp; Mission </a:t>
            </a:r>
            <a:endParaRPr lang="en-US" dirty="0">
              <a:solidFill>
                <a:srgbClr val="002060"/>
              </a:solidFill>
            </a:endParaRPr>
          </a:p>
        </p:txBody>
      </p:sp>
      <p:sp>
        <p:nvSpPr>
          <p:cNvPr id="3" name="Content Placeholder 2"/>
          <p:cNvSpPr>
            <a:spLocks noGrp="1"/>
          </p:cNvSpPr>
          <p:nvPr>
            <p:ph idx="1"/>
          </p:nvPr>
        </p:nvSpPr>
        <p:spPr>
          <a:xfrm>
            <a:off x="839586" y="2227811"/>
            <a:ext cx="10438016" cy="4723983"/>
          </a:xfrm>
        </p:spPr>
        <p:txBody>
          <a:bodyPr>
            <a:normAutofit fontScale="92500" lnSpcReduction="10000"/>
          </a:bodyPr>
          <a:lstStyle/>
          <a:p>
            <a:pPr marL="0" lvl="0" indent="0">
              <a:lnSpc>
                <a:spcPct val="90000"/>
              </a:lnSpc>
              <a:spcBef>
                <a:spcPts val="1200"/>
              </a:spcBef>
              <a:buClr>
                <a:srgbClr val="40BAD2"/>
              </a:buClr>
              <a:buNone/>
            </a:pPr>
            <a:r>
              <a:rPr lang="en-US" sz="3500" cap="none" dirty="0">
                <a:latin typeface="Gabriola" panose="04040605051002020D02" pitchFamily="82" charset="0"/>
                <a:cs typeface="Calibri" panose="020F0502020204030204" pitchFamily="34" charset="0"/>
              </a:rPr>
              <a:t>The Evesham Township Office of Community Development is focused on sharing information with our businesses on a consistent basis in 2021.</a:t>
            </a:r>
          </a:p>
          <a:p>
            <a:pPr marL="0" lvl="0" indent="0">
              <a:lnSpc>
                <a:spcPct val="90000"/>
              </a:lnSpc>
              <a:spcBef>
                <a:spcPts val="1200"/>
              </a:spcBef>
              <a:buClr>
                <a:srgbClr val="40BAD2"/>
              </a:buClr>
              <a:buNone/>
            </a:pPr>
            <a:endParaRPr lang="en-US" sz="3500" cap="none" dirty="0">
              <a:latin typeface="Gabriola" panose="04040605051002020D02" pitchFamily="82" charset="0"/>
              <a:cs typeface="Calibri" panose="020F0502020204030204" pitchFamily="34" charset="0"/>
            </a:endParaRPr>
          </a:p>
          <a:p>
            <a:pPr marL="0" lvl="0" indent="0">
              <a:lnSpc>
                <a:spcPct val="90000"/>
              </a:lnSpc>
              <a:spcBef>
                <a:spcPts val="1200"/>
              </a:spcBef>
              <a:buClr>
                <a:srgbClr val="40BAD2"/>
              </a:buClr>
              <a:buNone/>
            </a:pPr>
            <a:r>
              <a:rPr lang="en-US" sz="3500" cap="none" dirty="0">
                <a:latin typeface="Gabriola" panose="04040605051002020D02" pitchFamily="82" charset="0"/>
                <a:cs typeface="Calibri" panose="020F0502020204030204" pitchFamily="34" charset="0"/>
              </a:rPr>
              <a:t>Evesham Township Shares is a program designed to provide information that will help keep our local businesses open and growing.   Monthly Webinars (Information Sessions) will have speakers sharing updated programs and information for financial and non-financial assistance and guidance during these unprecedented times and in the future.  In addition to the speakers, information will be continually shared through the Evesham Twp. Website and social media posts.</a:t>
            </a:r>
          </a:p>
          <a:p>
            <a:endParaRPr lang="en-US" dirty="0">
              <a:latin typeface="Lucida Handwriting" panose="03010101010101010101" pitchFamily="66" charset="0"/>
            </a:endParaRPr>
          </a:p>
        </p:txBody>
      </p:sp>
    </p:spTree>
    <p:extLst>
      <p:ext uri="{BB962C8B-B14F-4D97-AF65-F5344CB8AC3E}">
        <p14:creationId xmlns:p14="http://schemas.microsoft.com/office/powerpoint/2010/main" val="25085007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904835" y="133004"/>
            <a:ext cx="10364451" cy="847897"/>
          </a:xfrm>
        </p:spPr>
        <p:txBody>
          <a:bodyPr>
            <a:normAutofit fontScale="90000"/>
          </a:bodyPr>
          <a:lstStyle/>
          <a:p>
            <a:pPr algn="ctr"/>
            <a:r>
              <a:rPr lang="en-US" sz="6600" dirty="0" err="1" smtClean="0">
                <a:solidFill>
                  <a:srgbClr val="002060"/>
                </a:solidFill>
                <a:latin typeface="Lucida Handwriting" panose="03010101010101010101" pitchFamily="66" charset="0"/>
              </a:rPr>
              <a:t>sPEAKER</a:t>
            </a:r>
            <a:endParaRPr lang="en-US" sz="6600" dirty="0">
              <a:solidFill>
                <a:srgbClr val="002060"/>
              </a:solidFill>
              <a:latin typeface="Lucida Handwriting" panose="03010101010101010101" pitchFamily="66" charset="0"/>
            </a:endParaRPr>
          </a:p>
        </p:txBody>
      </p:sp>
      <p:sp>
        <p:nvSpPr>
          <p:cNvPr id="10" name="Content Placeholder 9"/>
          <p:cNvSpPr>
            <a:spLocks noGrp="1"/>
          </p:cNvSpPr>
          <p:nvPr>
            <p:ph sz="half" idx="1"/>
          </p:nvPr>
        </p:nvSpPr>
        <p:spPr>
          <a:xfrm>
            <a:off x="333961" y="1092005"/>
            <a:ext cx="5426211" cy="5666242"/>
          </a:xfrm>
          <a:ln w="19050">
            <a:solidFill>
              <a:schemeClr val="accent1">
                <a:lumMod val="50000"/>
              </a:schemeClr>
            </a:solidFill>
          </a:ln>
        </p:spPr>
        <p:txBody>
          <a:bodyPr>
            <a:normAutofit fontScale="92500" lnSpcReduction="10000"/>
          </a:bodyPr>
          <a:lstStyle/>
          <a:p>
            <a:pPr marL="0" indent="0" algn="ctr">
              <a:buNone/>
            </a:pPr>
            <a:r>
              <a:rPr lang="en-US" sz="5400" u="sng" dirty="0" smtClean="0">
                <a:solidFill>
                  <a:schemeClr val="bg1"/>
                </a:solidFill>
                <a:effectLst>
                  <a:outerShdw blurRad="38100" dist="38100" dir="2700000" algn="tl">
                    <a:srgbClr val="000000">
                      <a:alpha val="43137"/>
                    </a:srgbClr>
                  </a:outerShdw>
                </a:effectLst>
                <a:latin typeface="Arial Black" panose="020B0A04020102020204" pitchFamily="34" charset="0"/>
              </a:rPr>
              <a:t>Devin DiNofa</a:t>
            </a:r>
          </a:p>
          <a:p>
            <a:pPr marL="0" indent="0">
              <a:buNone/>
            </a:pPr>
            <a:endParaRPr lang="en-US" sz="1800" dirty="0" smtClean="0">
              <a:solidFill>
                <a:schemeClr val="bg1"/>
              </a:solidFill>
              <a:latin typeface="Bookman Old Style" panose="02050604050505020204" pitchFamily="18" charset="0"/>
            </a:endParaRPr>
          </a:p>
          <a:p>
            <a:pPr marL="0" indent="0">
              <a:buNone/>
            </a:pPr>
            <a:r>
              <a:rPr lang="en-US" sz="1800" dirty="0" smtClean="0">
                <a:solidFill>
                  <a:schemeClr val="bg1"/>
                </a:solidFill>
                <a:latin typeface="Bookman Old Style" panose="02050604050505020204" pitchFamily="18" charset="0"/>
              </a:rPr>
              <a:t>Devin </a:t>
            </a:r>
            <a:r>
              <a:rPr lang="en-US" sz="1800" dirty="0">
                <a:solidFill>
                  <a:schemeClr val="bg1"/>
                </a:solidFill>
                <a:latin typeface="Bookman Old Style" panose="02050604050505020204" pitchFamily="18" charset="0"/>
              </a:rPr>
              <a:t>DiNofa is the </a:t>
            </a:r>
            <a:r>
              <a:rPr lang="en-US" sz="1800" dirty="0" smtClean="0">
                <a:solidFill>
                  <a:schemeClr val="bg1"/>
                </a:solidFill>
                <a:latin typeface="Bookman Old Style" panose="02050604050505020204" pitchFamily="18" charset="0"/>
              </a:rPr>
              <a:t>co-founder </a:t>
            </a:r>
            <a:r>
              <a:rPr lang="en-US" sz="1800" dirty="0">
                <a:solidFill>
                  <a:schemeClr val="bg1"/>
                </a:solidFill>
                <a:latin typeface="Bookman Old Style" panose="02050604050505020204" pitchFamily="18" charset="0"/>
              </a:rPr>
              <a:t>and partner of TCS South Jersey one of the areas top producing platinum real estate teams serving South Jersey and Philadelphia markets. His impact in the community has led to awarded </a:t>
            </a:r>
            <a:r>
              <a:rPr lang="en-US" sz="1800" dirty="0" smtClean="0">
                <a:solidFill>
                  <a:schemeClr val="bg1"/>
                </a:solidFill>
                <a:latin typeface="Bookman Old Style" panose="02050604050505020204" pitchFamily="18" charset="0"/>
              </a:rPr>
              <a:t>recognition. </a:t>
            </a:r>
            <a:r>
              <a:rPr lang="en-US" sz="1800" dirty="0" smtClean="0">
                <a:solidFill>
                  <a:schemeClr val="bg1"/>
                </a:solidFill>
                <a:latin typeface="Bookman Old Style" panose="02050604050505020204" pitchFamily="18" charset="0"/>
              </a:rPr>
              <a:t>Married </a:t>
            </a:r>
            <a:r>
              <a:rPr lang="en-US" sz="1800" dirty="0">
                <a:solidFill>
                  <a:schemeClr val="bg1"/>
                </a:solidFill>
                <a:latin typeface="Bookman Old Style" panose="02050604050505020204" pitchFamily="18" charset="0"/>
              </a:rPr>
              <a:t>to his wife and partner Brittany with 2 Beautiful children Roman and Paige you will find them not only helping over 100 families a year achieve real estate goals but also raising money for </a:t>
            </a:r>
            <a:r>
              <a:rPr lang="en-US" sz="1800" dirty="0" smtClean="0">
                <a:solidFill>
                  <a:schemeClr val="bg1"/>
                </a:solidFill>
                <a:latin typeface="Bookman Old Style" panose="02050604050505020204" pitchFamily="18" charset="0"/>
              </a:rPr>
              <a:t>nonprofits, </a:t>
            </a:r>
            <a:r>
              <a:rPr lang="en-US" sz="1800" dirty="0">
                <a:solidFill>
                  <a:schemeClr val="bg1"/>
                </a:solidFill>
                <a:latin typeface="Bookman Old Style" panose="02050604050505020204" pitchFamily="18" charset="0"/>
              </a:rPr>
              <a:t>hosting Christmas and Thanksgiving events feeding and giving presents to over 300 children.  It’s not about being recognized as one of the top real estate teams in South </a:t>
            </a:r>
            <a:r>
              <a:rPr lang="en-US" sz="1800" dirty="0" smtClean="0">
                <a:solidFill>
                  <a:schemeClr val="bg1"/>
                </a:solidFill>
                <a:latin typeface="Bookman Old Style" panose="02050604050505020204" pitchFamily="18" charset="0"/>
              </a:rPr>
              <a:t>Jersey, </a:t>
            </a:r>
            <a:r>
              <a:rPr lang="en-US" sz="1800" dirty="0">
                <a:solidFill>
                  <a:schemeClr val="bg1"/>
                </a:solidFill>
                <a:latin typeface="Bookman Old Style" panose="02050604050505020204" pitchFamily="18" charset="0"/>
              </a:rPr>
              <a:t>it’s also about serving and creating the most positive impact for our local communities</a:t>
            </a:r>
            <a:r>
              <a:rPr lang="en-US" sz="1800" dirty="0" smtClean="0">
                <a:solidFill>
                  <a:schemeClr val="bg1"/>
                </a:solidFill>
                <a:latin typeface="Bookman Old Style" panose="02050604050505020204" pitchFamily="18" charset="0"/>
              </a:rPr>
              <a:t>.</a:t>
            </a:r>
          </a:p>
          <a:p>
            <a:pPr marL="0" indent="0">
              <a:buNone/>
            </a:pPr>
            <a:endParaRPr lang="en-US" sz="1800" dirty="0" smtClean="0">
              <a:solidFill>
                <a:schemeClr val="bg1"/>
              </a:solidFill>
              <a:latin typeface="Bookman Old Style" panose="02050604050505020204" pitchFamily="18" charset="0"/>
            </a:endParaRPr>
          </a:p>
          <a:p>
            <a:pPr algn="ctr">
              <a:buClr>
                <a:schemeClr val="accent1"/>
              </a:buClr>
              <a:buFont typeface="Wingdings" panose="05000000000000000000" pitchFamily="2" charset="2"/>
              <a:buChar char="§"/>
            </a:pPr>
            <a:r>
              <a:rPr lang="en-US" sz="1800" b="1" dirty="0" smtClean="0">
                <a:solidFill>
                  <a:schemeClr val="accent1"/>
                </a:solidFill>
                <a:latin typeface="Bookman Old Style" panose="02050604050505020204" pitchFamily="18" charset="0"/>
              </a:rPr>
              <a:t>How to Grow Your Business With Minimal Marketing Dollars?</a:t>
            </a:r>
            <a:r>
              <a:rPr lang="en-US" sz="1800" b="1" dirty="0">
                <a:solidFill>
                  <a:schemeClr val="accent1"/>
                </a:solidFill>
                <a:latin typeface="Bookman Old Style" panose="02050604050505020204" pitchFamily="18" charset="0"/>
              </a:rPr>
              <a:t> </a:t>
            </a:r>
            <a:endParaRPr lang="en-US" sz="1800" b="1" dirty="0" smtClean="0">
              <a:solidFill>
                <a:schemeClr val="accent1"/>
              </a:solidFill>
              <a:latin typeface="Bookman Old Style" panose="02050604050505020204" pitchFamily="18" charset="0"/>
            </a:endParaRPr>
          </a:p>
          <a:p>
            <a:pPr marL="0" indent="0">
              <a:buNone/>
            </a:pPr>
            <a:endParaRPr lang="en-US" sz="2100" b="1" dirty="0">
              <a:solidFill>
                <a:schemeClr val="accent1"/>
              </a:solidFill>
              <a:latin typeface="Bookman Old Style" panose="02050604050505020204" pitchFamily="18" charset="0"/>
            </a:endParaRPr>
          </a:p>
          <a:p>
            <a:endParaRPr lang="en-US" sz="2100" dirty="0">
              <a:solidFill>
                <a:schemeClr val="bg1"/>
              </a:solidFill>
              <a:latin typeface="Bookman Old Style" panose="02050604050505020204" pitchFamily="18" charset="0"/>
            </a:endParaRPr>
          </a:p>
          <a:p>
            <a:endParaRPr lang="en-US" sz="3200" dirty="0">
              <a:latin typeface="Bookman Old Style" panose="02050604050505020204" pitchFamily="18" charset="0"/>
            </a:endParaRPr>
          </a:p>
          <a:p>
            <a:pPr marL="0" indent="0" algn="ctr">
              <a:buNone/>
            </a:pPr>
            <a:endParaRPr lang="en-US" sz="2500" u="sng" dirty="0" smtClean="0">
              <a:solidFill>
                <a:srgbClr val="0070C0"/>
              </a:solidFill>
              <a:effectLst>
                <a:outerShdw blurRad="38100" dist="38100" dir="2700000" algn="tl">
                  <a:srgbClr val="000000">
                    <a:alpha val="43137"/>
                  </a:srgbClr>
                </a:outerShdw>
              </a:effectLst>
              <a:latin typeface="Arial Black" panose="020B0A04020102020204" pitchFamily="34" charset="0"/>
            </a:endParaRPr>
          </a:p>
        </p:txBody>
      </p:sp>
      <p:sp>
        <p:nvSpPr>
          <p:cNvPr id="11" name="Content Placeholder 10"/>
          <p:cNvSpPr>
            <a:spLocks noGrp="1"/>
          </p:cNvSpPr>
          <p:nvPr>
            <p:ph sz="half" idx="2"/>
          </p:nvPr>
        </p:nvSpPr>
        <p:spPr>
          <a:xfrm>
            <a:off x="6022994" y="1092005"/>
            <a:ext cx="5906462" cy="5666241"/>
          </a:xfrm>
          <a:ln w="19050">
            <a:solidFill>
              <a:schemeClr val="accent1">
                <a:lumMod val="50000"/>
              </a:schemeClr>
            </a:solidFill>
          </a:ln>
        </p:spPr>
        <p:txBody>
          <a:bodyPr>
            <a:normAutofit fontScale="92500" lnSpcReduction="10000"/>
          </a:bodyPr>
          <a:lstStyle/>
          <a:p>
            <a:pPr marL="0" lvl="0" indent="0" algn="ctr">
              <a:buClr>
                <a:prstClr val="black"/>
              </a:buClr>
              <a:buNone/>
            </a:pPr>
            <a:endParaRPr lang="en-US" sz="1600" dirty="0">
              <a:solidFill>
                <a:srgbClr val="0070C0"/>
              </a:solidFill>
            </a:endParaRPr>
          </a:p>
        </p:txBody>
      </p:sp>
      <p:pic>
        <p:nvPicPr>
          <p:cNvPr id="1026" name="gmail-m_7257185584843197317E760E7E4-46BA-45DD-9C07-58781414A3B6" descr="175b3404af3f3e2f99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2124" y="1839751"/>
            <a:ext cx="5086350" cy="4918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8954430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960" y="177338"/>
            <a:ext cx="10364452" cy="1605094"/>
          </a:xfrm>
        </p:spPr>
        <p:txBody>
          <a:bodyPr>
            <a:normAutofit/>
          </a:bodyPr>
          <a:lstStyle/>
          <a:p>
            <a:r>
              <a:rPr lang="en-US" sz="7200" dirty="0" smtClean="0">
                <a:effectLst>
                  <a:outerShdw blurRad="38100" dist="38100" dir="2700000" algn="tl">
                    <a:srgbClr val="000000">
                      <a:alpha val="43137"/>
                    </a:srgbClr>
                  </a:outerShdw>
                </a:effectLst>
                <a:latin typeface="Bernard MT Condensed" panose="02050806060905020404" pitchFamily="18" charset="0"/>
              </a:rPr>
              <a:t>Next Steps</a:t>
            </a:r>
            <a:endParaRPr lang="en-US" sz="7200" dirty="0">
              <a:effectLst>
                <a:outerShdw blurRad="38100" dist="38100" dir="2700000" algn="tl">
                  <a:srgbClr val="000000">
                    <a:alpha val="43137"/>
                  </a:srgbClr>
                </a:outerShdw>
              </a:effectLst>
              <a:latin typeface="Bernard MT Condensed" panose="02050806060905020404" pitchFamily="18" charset="0"/>
            </a:endParaRPr>
          </a:p>
        </p:txBody>
      </p:sp>
      <p:sp>
        <p:nvSpPr>
          <p:cNvPr id="6" name="Text Placeholder 5"/>
          <p:cNvSpPr>
            <a:spLocks noGrp="1"/>
          </p:cNvSpPr>
          <p:nvPr>
            <p:ph type="body" idx="1"/>
          </p:nvPr>
        </p:nvSpPr>
        <p:spPr>
          <a:xfrm>
            <a:off x="2051411" y="2094807"/>
            <a:ext cx="3298976" cy="848548"/>
          </a:xfrm>
          <a:ln>
            <a:solidFill>
              <a:srgbClr val="002060"/>
            </a:solidFill>
          </a:ln>
        </p:spPr>
        <p:txBody>
          <a:bodyPr/>
          <a:lstStyle/>
          <a:p>
            <a:endParaRPr lang="en-US" sz="1000" dirty="0" smtClean="0">
              <a:latin typeface="Arial" panose="020B0604020202020204" pitchFamily="34" charset="0"/>
              <a:cs typeface="Arial" panose="020B0604020202020204" pitchFamily="34" charset="0"/>
            </a:endParaRPr>
          </a:p>
          <a:p>
            <a:r>
              <a:rPr lang="en-US" sz="1800" b="1" dirty="0">
                <a:latin typeface="Baskerville Old Face" panose="02020602080505020303" pitchFamily="18" charset="0"/>
                <a:cs typeface="Arial" panose="020B0604020202020204" pitchFamily="34" charset="0"/>
              </a:rPr>
              <a:t>Stacy Webb</a:t>
            </a:r>
          </a:p>
          <a:p>
            <a:r>
              <a:rPr lang="en-US" sz="1200" dirty="0" smtClean="0">
                <a:latin typeface="Lucida Sans" panose="020B0602030504090204" pitchFamily="34" charset="0"/>
                <a:cs typeface="Arial" panose="020B0604020202020204" pitchFamily="34" charset="0"/>
              </a:rPr>
              <a:t>Evesham Twp. Deputy Director, Community Development</a:t>
            </a:r>
            <a:endParaRPr lang="en-US" sz="1200" dirty="0">
              <a:latin typeface="Lucida Sans" panose="020B0602030504090204" pitchFamily="34" charset="0"/>
              <a:cs typeface="Arial" panose="020B0604020202020204" pitchFamily="34" charset="0"/>
            </a:endParaRPr>
          </a:p>
        </p:txBody>
      </p:sp>
      <p:sp>
        <p:nvSpPr>
          <p:cNvPr id="9" name="Text Placeholder 8"/>
          <p:cNvSpPr>
            <a:spLocks noGrp="1"/>
          </p:cNvSpPr>
          <p:nvPr>
            <p:ph type="body" sz="half" idx="15"/>
          </p:nvPr>
        </p:nvSpPr>
        <p:spPr>
          <a:xfrm>
            <a:off x="2051411" y="2943355"/>
            <a:ext cx="3298976" cy="2847845"/>
          </a:xfrm>
          <a:ln>
            <a:solidFill>
              <a:srgbClr val="002060"/>
            </a:solidFill>
          </a:ln>
        </p:spPr>
        <p:txBody>
          <a:bodyPr>
            <a:normAutofit fontScale="92500" lnSpcReduction="20000"/>
          </a:bodyPr>
          <a:lstStyle/>
          <a:p>
            <a:pPr lvl="0"/>
            <a:endParaRPr lang="en-US" sz="1500" cap="none" dirty="0" smtClean="0">
              <a:latin typeface="Bookman Old Style" panose="02050604050505020204" pitchFamily="18" charset="0"/>
              <a:cs typeface="Leelawadee" panose="020B0502040204020203" pitchFamily="34" charset="-34"/>
            </a:endParaRPr>
          </a:p>
          <a:p>
            <a:pPr lvl="0"/>
            <a:r>
              <a:rPr lang="en-US" sz="1500" cap="none" dirty="0" smtClean="0">
                <a:latin typeface="Bookman Old Style" panose="02050604050505020204" pitchFamily="18" charset="0"/>
                <a:cs typeface="Leelawadee" panose="020B0502040204020203" pitchFamily="34" charset="-34"/>
              </a:rPr>
              <a:t>Contact </a:t>
            </a:r>
            <a:r>
              <a:rPr lang="en-US" sz="1500" cap="none" dirty="0">
                <a:latin typeface="Bookman Old Style" panose="02050604050505020204" pitchFamily="18" charset="0"/>
                <a:cs typeface="Leelawadee" panose="020B0502040204020203" pitchFamily="34" charset="-34"/>
              </a:rPr>
              <a:t>S</a:t>
            </a:r>
            <a:r>
              <a:rPr lang="en-US" sz="1500" cap="none" dirty="0" smtClean="0">
                <a:latin typeface="Bookman Old Style" panose="02050604050505020204" pitchFamily="18" charset="0"/>
                <a:cs typeface="Leelawadee" panose="020B0502040204020203" pitchFamily="34" charset="-34"/>
              </a:rPr>
              <a:t>tacy </a:t>
            </a:r>
            <a:r>
              <a:rPr lang="en-US" sz="1500" cap="none" dirty="0">
                <a:latin typeface="Bookman Old Style" panose="02050604050505020204" pitchFamily="18" charset="0"/>
                <a:cs typeface="Leelawadee" panose="020B0502040204020203" pitchFamily="34" charset="-34"/>
              </a:rPr>
              <a:t>W</a:t>
            </a:r>
            <a:r>
              <a:rPr lang="en-US" sz="1500" cap="none" dirty="0" smtClean="0">
                <a:latin typeface="Bookman Old Style" panose="02050604050505020204" pitchFamily="18" charset="0"/>
                <a:cs typeface="Leelawadee" panose="020B0502040204020203" pitchFamily="34" charset="-34"/>
              </a:rPr>
              <a:t>ebb with questions for the presenter or regarding the webinar series.</a:t>
            </a:r>
          </a:p>
          <a:p>
            <a:pPr lvl="0"/>
            <a:endParaRPr lang="en-US" sz="1500" b="1" dirty="0" smtClean="0">
              <a:latin typeface="Bookman Old Style" panose="02050604050505020204" pitchFamily="18" charset="0"/>
              <a:cs typeface="Leelawadee" panose="020B0502040204020203" pitchFamily="34" charset="-34"/>
            </a:endParaRPr>
          </a:p>
          <a:p>
            <a:pPr lvl="0"/>
            <a:endParaRPr lang="en-US" b="1" dirty="0" smtClean="0">
              <a:latin typeface="Lucida Sans" panose="020B0602030504090204" pitchFamily="34" charset="0"/>
              <a:cs typeface="Leelawadee" panose="020B0502040204020203" pitchFamily="34" charset="-34"/>
            </a:endParaRPr>
          </a:p>
          <a:p>
            <a:pPr lvl="0"/>
            <a:endParaRPr lang="en-US" b="1" dirty="0">
              <a:latin typeface="Lucida Sans" panose="020B0602030504090204" pitchFamily="34" charset="0"/>
              <a:cs typeface="Leelawadee" panose="020B0502040204020203" pitchFamily="34" charset="-34"/>
            </a:endParaRPr>
          </a:p>
          <a:p>
            <a:pPr algn="l">
              <a:lnSpc>
                <a:spcPct val="150000"/>
              </a:lnSpc>
              <a:spcBef>
                <a:spcPts val="0"/>
              </a:spcBef>
            </a:pPr>
            <a:r>
              <a:rPr lang="en-US" dirty="0" smtClean="0">
                <a:latin typeface="Lucida Sans" panose="020B0602030504090204" pitchFamily="34" charset="0"/>
              </a:rPr>
              <a:t>  </a:t>
            </a:r>
            <a:r>
              <a:rPr lang="en-US" sz="1500" dirty="0" smtClean="0">
                <a:latin typeface="Lucida Sans" panose="020B0602030504090204" pitchFamily="34" charset="0"/>
              </a:rPr>
              <a:t>Direct Line:  (856</a:t>
            </a:r>
            <a:r>
              <a:rPr lang="en-US" sz="1500" dirty="0">
                <a:latin typeface="Lucida Sans" panose="020B0602030504090204" pitchFamily="34" charset="0"/>
              </a:rPr>
              <a:t>) </a:t>
            </a:r>
            <a:r>
              <a:rPr lang="en-US" sz="1500" dirty="0" smtClean="0">
                <a:latin typeface="Lucida Sans" panose="020B0602030504090204" pitchFamily="34" charset="0"/>
              </a:rPr>
              <a:t>985-4338</a:t>
            </a:r>
          </a:p>
          <a:p>
            <a:pPr>
              <a:lnSpc>
                <a:spcPct val="150000"/>
              </a:lnSpc>
              <a:spcBef>
                <a:spcPts val="0"/>
              </a:spcBef>
            </a:pPr>
            <a:r>
              <a:rPr lang="en-US" sz="1500" dirty="0" smtClean="0">
                <a:latin typeface="Lucida Sans" panose="020B0602030504090204" pitchFamily="34" charset="0"/>
              </a:rPr>
              <a:t>Email</a:t>
            </a:r>
            <a:r>
              <a:rPr lang="en-US" sz="1500" dirty="0">
                <a:latin typeface="Lucida Sans" panose="020B0602030504090204" pitchFamily="34" charset="0"/>
              </a:rPr>
              <a:t>:  WebbS@Evesham-nj.gov</a:t>
            </a:r>
          </a:p>
          <a:p>
            <a:pPr>
              <a:lnSpc>
                <a:spcPct val="150000"/>
              </a:lnSpc>
              <a:spcBef>
                <a:spcPts val="0"/>
              </a:spcBef>
            </a:pPr>
            <a:r>
              <a:rPr lang="en-US" sz="1500" dirty="0">
                <a:latin typeface="Lucida Sans" panose="020B0602030504090204" pitchFamily="34" charset="0"/>
              </a:rPr>
              <a:t>Website:  www.evesham-nj.org</a:t>
            </a:r>
          </a:p>
          <a:p>
            <a:endParaRPr lang="en-US" dirty="0"/>
          </a:p>
        </p:txBody>
      </p:sp>
      <p:sp>
        <p:nvSpPr>
          <p:cNvPr id="7" name="Text Placeholder 6"/>
          <p:cNvSpPr>
            <a:spLocks noGrp="1"/>
          </p:cNvSpPr>
          <p:nvPr>
            <p:ph type="body" sz="quarter" idx="3"/>
          </p:nvPr>
        </p:nvSpPr>
        <p:spPr>
          <a:xfrm>
            <a:off x="6677473" y="2094807"/>
            <a:ext cx="3302562" cy="848548"/>
          </a:xfrm>
          <a:ln>
            <a:solidFill>
              <a:srgbClr val="002060"/>
            </a:solidFill>
          </a:ln>
        </p:spPr>
        <p:txBody>
          <a:bodyPr/>
          <a:lstStyle/>
          <a:p>
            <a:r>
              <a:rPr lang="en-US" sz="1800" b="1" dirty="0" smtClean="0">
                <a:latin typeface="Baskerville Old Face" panose="02020602080505020303" pitchFamily="18" charset="0"/>
                <a:cs typeface="Arial" panose="020B0604020202020204" pitchFamily="34" charset="0"/>
              </a:rPr>
              <a:t>Devin DiNofa</a:t>
            </a:r>
            <a:endParaRPr lang="en-US" sz="1800" b="1" dirty="0">
              <a:latin typeface="Baskerville Old Face" panose="02020602080505020303" pitchFamily="18" charset="0"/>
              <a:cs typeface="Arial" panose="020B0604020202020204" pitchFamily="34" charset="0"/>
            </a:endParaRPr>
          </a:p>
          <a:p>
            <a:r>
              <a:rPr lang="en-US" sz="1200" dirty="0" smtClean="0">
                <a:latin typeface="Lucida Sans" panose="020B0602030504090204" pitchFamily="34" charset="0"/>
                <a:cs typeface="Arial" panose="020B0604020202020204" pitchFamily="34" charset="0"/>
              </a:rPr>
              <a:t>TCS South Jersey                                          Co-Founder</a:t>
            </a:r>
            <a:endParaRPr lang="en-US" sz="1200" dirty="0">
              <a:latin typeface="Lucida Sans" panose="020B0602030504090204" pitchFamily="34" charset="0"/>
              <a:cs typeface="Arial" panose="020B0604020202020204" pitchFamily="34" charset="0"/>
            </a:endParaRPr>
          </a:p>
        </p:txBody>
      </p:sp>
      <p:sp>
        <p:nvSpPr>
          <p:cNvPr id="10" name="Text Placeholder 9"/>
          <p:cNvSpPr>
            <a:spLocks noGrp="1"/>
          </p:cNvSpPr>
          <p:nvPr>
            <p:ph type="body" sz="half" idx="16"/>
          </p:nvPr>
        </p:nvSpPr>
        <p:spPr>
          <a:xfrm>
            <a:off x="6677473" y="2943355"/>
            <a:ext cx="3302562" cy="2773031"/>
          </a:xfrm>
          <a:ln>
            <a:solidFill>
              <a:srgbClr val="002060"/>
            </a:solidFill>
          </a:ln>
        </p:spPr>
        <p:txBody>
          <a:bodyPr>
            <a:normAutofit/>
          </a:bodyPr>
          <a:lstStyle/>
          <a:p>
            <a:endParaRPr lang="en-US" sz="1600" cap="none" dirty="0" smtClean="0">
              <a:latin typeface="Baskerville Old Face" panose="02020602080505020303" pitchFamily="18" charset="0"/>
              <a:cs typeface="Leelawadee" panose="020B0502040204020203" pitchFamily="34" charset="-34"/>
            </a:endParaRPr>
          </a:p>
          <a:p>
            <a:r>
              <a:rPr lang="en-US" sz="1600" cap="none" dirty="0" smtClean="0">
                <a:latin typeface="Baskerville Old Face" panose="02020602080505020303" pitchFamily="18" charset="0"/>
                <a:cs typeface="Leelawadee" panose="020B0502040204020203" pitchFamily="34" charset="-34"/>
              </a:rPr>
              <a:t>Contact Devin with </a:t>
            </a:r>
            <a:r>
              <a:rPr lang="en-US" sz="1600" cap="none" dirty="0">
                <a:latin typeface="Baskerville Old Face" panose="02020602080505020303" pitchFamily="18" charset="0"/>
                <a:cs typeface="Leelawadee" panose="020B0502040204020203" pitchFamily="34" charset="-34"/>
              </a:rPr>
              <a:t>questions </a:t>
            </a:r>
            <a:r>
              <a:rPr lang="en-US" sz="1600" cap="none" dirty="0" smtClean="0">
                <a:latin typeface="Baskerville Old Face" panose="02020602080505020303" pitchFamily="18" charset="0"/>
                <a:cs typeface="Leelawadee" panose="020B0502040204020203" pitchFamily="34" charset="-34"/>
              </a:rPr>
              <a:t>regarding “</a:t>
            </a:r>
            <a:r>
              <a:rPr lang="en-US" sz="1600" dirty="0" smtClean="0">
                <a:latin typeface="Baskerville Old Face" panose="02020602080505020303" pitchFamily="18" charset="0"/>
                <a:cs typeface="Leelawadee" panose="020B0502040204020203" pitchFamily="34" charset="-34"/>
              </a:rPr>
              <a:t>Growing Your Business With Minimal Marketing Dollars”</a:t>
            </a:r>
            <a:endParaRPr lang="en-US" sz="1600" dirty="0"/>
          </a:p>
        </p:txBody>
      </p:sp>
      <p:sp>
        <p:nvSpPr>
          <p:cNvPr id="12" name="Rectangle 11"/>
          <p:cNvSpPr/>
          <p:nvPr/>
        </p:nvSpPr>
        <p:spPr>
          <a:xfrm>
            <a:off x="6677473" y="4437936"/>
            <a:ext cx="3444479" cy="1569660"/>
          </a:xfrm>
          <a:prstGeom prst="rect">
            <a:avLst/>
          </a:prstGeom>
        </p:spPr>
        <p:txBody>
          <a:bodyPr wrap="square">
            <a:spAutoFit/>
          </a:bodyPr>
          <a:lstStyle/>
          <a:p>
            <a:pPr>
              <a:lnSpc>
                <a:spcPct val="150000"/>
              </a:lnSpc>
            </a:pPr>
            <a:endParaRPr lang="en-US" sz="1600" i="1" dirty="0" smtClean="0">
              <a:latin typeface="Lucida Sans" panose="020B0602030504090204" pitchFamily="34" charset="0"/>
              <a:ea typeface="Calibri" panose="020F0502020204030204" pitchFamily="34" charset="0"/>
            </a:endParaRPr>
          </a:p>
          <a:p>
            <a:pPr>
              <a:lnSpc>
                <a:spcPct val="150000"/>
              </a:lnSpc>
            </a:pPr>
            <a:r>
              <a:rPr lang="en-US" sz="1600" i="1" dirty="0" smtClean="0">
                <a:latin typeface="Lucida Sans" panose="020B0602030504090204" pitchFamily="34" charset="0"/>
                <a:ea typeface="Calibri" panose="020F0502020204030204" pitchFamily="34" charset="0"/>
              </a:rPr>
              <a:t>Direct </a:t>
            </a:r>
            <a:r>
              <a:rPr lang="en-US" sz="1600" i="1" dirty="0">
                <a:latin typeface="Lucida Sans" panose="020B0602030504090204" pitchFamily="34" charset="0"/>
                <a:ea typeface="Calibri" panose="020F0502020204030204" pitchFamily="34" charset="0"/>
              </a:rPr>
              <a:t>Line:</a:t>
            </a:r>
            <a:r>
              <a:rPr lang="en-US" sz="1600" dirty="0">
                <a:latin typeface="Lucida Sans" panose="020B0602030504090204" pitchFamily="34" charset="0"/>
                <a:ea typeface="Calibri" panose="020F0502020204030204" pitchFamily="34" charset="0"/>
              </a:rPr>
              <a:t>  </a:t>
            </a:r>
            <a:r>
              <a:rPr lang="en-US" sz="1600" dirty="0" smtClean="0">
                <a:latin typeface="Lucida Sans" panose="020B0602030504090204" pitchFamily="34" charset="0"/>
                <a:ea typeface="Calibri" panose="020F0502020204030204" pitchFamily="34" charset="0"/>
              </a:rPr>
              <a:t>(856) 577-2694</a:t>
            </a:r>
          </a:p>
          <a:p>
            <a:pPr>
              <a:lnSpc>
                <a:spcPct val="150000"/>
              </a:lnSpc>
            </a:pPr>
            <a:r>
              <a:rPr lang="en-US" sz="1600" i="1" dirty="0" smtClean="0">
                <a:latin typeface="Lucida Sans" panose="020B0602030504090204" pitchFamily="34" charset="0"/>
                <a:ea typeface="Calibri" panose="020F0502020204030204" pitchFamily="34" charset="0"/>
              </a:rPr>
              <a:t>Email</a:t>
            </a:r>
            <a:r>
              <a:rPr lang="en-US" sz="1600" i="1" dirty="0">
                <a:latin typeface="Lucida Sans" panose="020B0602030504090204" pitchFamily="34" charset="0"/>
                <a:ea typeface="Calibri" panose="020F0502020204030204" pitchFamily="34" charset="0"/>
              </a:rPr>
              <a:t>:</a:t>
            </a:r>
            <a:r>
              <a:rPr lang="en-US" sz="1600" dirty="0">
                <a:latin typeface="Lucida Sans" panose="020B0602030504090204" pitchFamily="34" charset="0"/>
                <a:ea typeface="Calibri" panose="020F0502020204030204" pitchFamily="34" charset="0"/>
              </a:rPr>
              <a:t>  </a:t>
            </a:r>
            <a:r>
              <a:rPr lang="en-US" sz="1600" u="sng" dirty="0">
                <a:latin typeface="Lucida Sans" panose="020B0602030504090204" pitchFamily="34" charset="0"/>
                <a:ea typeface="Calibri" panose="020F0502020204030204" pitchFamily="34" charset="0"/>
              </a:rPr>
              <a:t>devin@tcsnewjersey.com</a:t>
            </a:r>
            <a:r>
              <a:rPr lang="en-US" sz="1600" dirty="0">
                <a:latin typeface="Lucida Sans" panose="020B0602030504090204" pitchFamily="34" charset="0"/>
                <a:ea typeface="Calibri" panose="020F0502020204030204" pitchFamily="34" charset="0"/>
              </a:rPr>
              <a:t/>
            </a:r>
            <a:br>
              <a:rPr lang="en-US" sz="1600" dirty="0">
                <a:latin typeface="Lucida Sans" panose="020B0602030504090204" pitchFamily="34" charset="0"/>
                <a:ea typeface="Calibri" panose="020F0502020204030204" pitchFamily="34" charset="0"/>
              </a:rPr>
            </a:br>
            <a:endParaRPr lang="en-US" sz="1600" dirty="0">
              <a:latin typeface="Lucida Sans" panose="020B0602030504090204" pitchFamily="34" charset="0"/>
            </a:endParaRPr>
          </a:p>
        </p:txBody>
      </p:sp>
    </p:spTree>
    <p:extLst>
      <p:ext uri="{BB962C8B-B14F-4D97-AF65-F5344CB8AC3E}">
        <p14:creationId xmlns:p14="http://schemas.microsoft.com/office/powerpoint/2010/main" val="7319071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TM03090430[[fn=Banded]]</Template>
  <TotalTime>3517</TotalTime>
  <Words>198</Words>
  <Application>Microsoft Office PowerPoint</Application>
  <PresentationFormat>Widescreen</PresentationFormat>
  <Paragraphs>40</Paragraphs>
  <Slides>5</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5</vt:i4>
      </vt:variant>
    </vt:vector>
  </HeadingPairs>
  <TitlesOfParts>
    <vt:vector size="20" baseType="lpstr">
      <vt:lpstr>Arial</vt:lpstr>
      <vt:lpstr>Arial Black</vt:lpstr>
      <vt:lpstr>Baskerville Old Face</vt:lpstr>
      <vt:lpstr>Bernard MT Condensed</vt:lpstr>
      <vt:lpstr>Bookman Old Style</vt:lpstr>
      <vt:lpstr>Calibri</vt:lpstr>
      <vt:lpstr>Corbel</vt:lpstr>
      <vt:lpstr>Gabriola</vt:lpstr>
      <vt:lpstr>Informal Roman</vt:lpstr>
      <vt:lpstr>Leelawadee</vt:lpstr>
      <vt:lpstr>Lucida Calligraphy</vt:lpstr>
      <vt:lpstr>Lucida Handwriting</vt:lpstr>
      <vt:lpstr>Lucida Sans</vt:lpstr>
      <vt:lpstr>Wingdings</vt:lpstr>
      <vt:lpstr>Banded</vt:lpstr>
      <vt:lpstr>Evesham Twp. Shares  Webinar Series   #6</vt:lpstr>
      <vt:lpstr>AGENDA</vt:lpstr>
      <vt:lpstr>EVESHAM TWP. SHARES  Purpose &amp; Mission </vt:lpstr>
      <vt:lpstr>sPEAKER</vt:lpstr>
      <vt:lpstr>Next Steps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Evesham Twp. Shares  Webinar Series   #5</dc:title>
  <dc:creator>Webb, Stacy</dc:creator>
  <cp:lastModifiedBy>Stacy Webb</cp:lastModifiedBy>
  <cp:revision>47</cp:revision>
  <cp:lastPrinted>2021-06-23T20:14:05Z</cp:lastPrinted>
  <dcterms:created xsi:type="dcterms:W3CDTF">2021-05-06T15:40:30Z</dcterms:created>
  <dcterms:modified xsi:type="dcterms:W3CDTF">2021-06-24T16:22:00Z</dcterms:modified>
</cp:coreProperties>
</file>